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12"/>
  </p:notesMasterIdLst>
  <p:sldIdLst>
    <p:sldId id="256" r:id="rId5"/>
    <p:sldId id="257" r:id="rId6"/>
    <p:sldId id="259" r:id="rId7"/>
    <p:sldId id="258" r:id="rId8"/>
    <p:sldId id="265" r:id="rId9"/>
    <p:sldId id="266" r:id="rId10"/>
    <p:sldId id="264" r:id="rId11"/>
  </p:sldIdLst>
  <p:sldSz cx="10080625" cy="7559675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435D42-51FD-4D52-9A51-278CD0E347E9}" v="12" dt="2022-02-17T18:39:57.180"/>
    <p1510:client id="{47B34F2C-7683-4BED-930B-795F20E3C2DA}" v="142" dt="2022-02-17T19:21:30.9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86" autoAdjust="0"/>
    <p:restoredTop sz="94660"/>
  </p:normalViewPr>
  <p:slideViewPr>
    <p:cSldViewPr>
      <p:cViewPr varScale="1">
        <p:scale>
          <a:sx n="104" d="100"/>
          <a:sy n="104" d="100"/>
        </p:scale>
        <p:origin x="1008" y="11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10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11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11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11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87DB65D-E3A2-4D86-A015-75855C5E80EE}" type="slidenum">
              <a:rPr lang="pt-B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‹nº›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000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8000" cy="4811400"/>
          </a:xfrm>
          <a:prstGeom prst="rect">
            <a:avLst/>
          </a:prstGeom>
        </p:spPr>
        <p:txBody>
          <a:bodyPr/>
          <a:lstStyle/>
          <a:p>
            <a:endParaRPr lang="pt-B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4281480" y="10155240"/>
            <a:ext cx="3276360" cy="534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007EC9-5014-4957-B7BF-F91157A4CE65}" type="slidenum">
              <a:rPr lang="pt-B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body"/>
          </p:nvPr>
        </p:nvSpPr>
        <p:spPr>
          <a:xfrm>
            <a:off x="755640" y="5078520"/>
            <a:ext cx="6048000" cy="4811400"/>
          </a:xfrm>
          <a:prstGeom prst="rect">
            <a:avLst/>
          </a:prstGeom>
        </p:spPr>
        <p:txBody>
          <a:bodyPr/>
          <a:lstStyle/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primeira tarefa da Divisão de Gestão de Risco foi trabalhar na Política de Gestão de Riscos. Este documento já está pronto.</a:t>
            </a:r>
          </a:p>
          <a:p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Também estamos finalizando a elaboração do Plano de Gestão de Riscos, que detalha como a Política será colocada em prática.</a:t>
            </a:r>
          </a:p>
          <a:p>
            <a:endParaRPr lang="pt-B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TextShape 2"/>
          <p:cNvSpPr txBox="1"/>
          <p:nvPr/>
        </p:nvSpPr>
        <p:spPr>
          <a:xfrm>
            <a:off x="4281480" y="10155240"/>
            <a:ext cx="3276360" cy="534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90C1BE7-27D8-4990-B026-33AC375F2E06}" type="slidenum">
              <a:rPr lang="pt-B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3</a:t>
            </a:fld>
            <a:endParaRPr lang="pt-B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 noEditPoints="1"/>
          </p:cNvSpPr>
          <p:nvPr>
            <p:ph type="body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Espaço reservado para o número do slide 2"/>
          <p:cNvSpPr>
            <a:spLocks noGrp="1" noEditPoints="1"/>
          </p:cNvSpPr>
          <p:nvPr>
            <p:ph type="sldNum"/>
          </p:nvPr>
        </p:nvSpPr>
        <p:spPr>
          <a:prstGeom prst="rect">
            <a:avLst/>
          </a:prstGeom>
        </p:spPr>
        <p:txBody>
          <a:bodyPr/>
          <a:lstStyle/>
          <a:p>
            <a:fld id="{5911F0D3-438A-48CA-BD49-091111A3916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Imagem 69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Imagem 70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Imagem 105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107" name="Imagem 106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39" name="PlaceHolder 2"/>
          <p:cNvSpPr>
            <a:spLocks noGrp="1" noEditPoints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lvl="0" algn="ctr"/>
            <a:endParaRPr lang="pt-BR" sz="32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41" name="PlaceHolder 2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43" name="PlaceHolder 2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44" name="PlaceHolder 3"/>
          <p:cNvSpPr>
            <a:spLocks noGrp="1" noEditPoints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 noEditPoints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lvl="0" algn="ctr"/>
            <a:endParaRPr lang="pt-BR" sz="32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48" name="PlaceHolder 2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49" name="PlaceHolder 3"/>
          <p:cNvSpPr>
            <a:spLocks noGrp="1" noEditPoints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50" name="PlaceHolder 4"/>
          <p:cNvSpPr>
            <a:spLocks noGrp="1" noEditPoints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52" name="PlaceHolder 2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53" name="PlaceHolder 3"/>
          <p:cNvSpPr>
            <a:spLocks noGrp="1" noEditPoints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54" name="PlaceHolder 4"/>
          <p:cNvSpPr>
            <a:spLocks noGrp="1" noEditPoints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56" name="PlaceHolder 2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57" name="PlaceHolder 3"/>
          <p:cNvSpPr>
            <a:spLocks noGrp="1" noEditPoints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58" name="PlaceHolder 4"/>
          <p:cNvSpPr>
            <a:spLocks noGrp="1" noEditPoints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60" name="PlaceHolder 2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61" name="PlaceHolder 3"/>
          <p:cNvSpPr>
            <a:spLocks noGrp="1" noEditPoints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63" name="PlaceHolder 2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64" name="PlaceHolder 3"/>
          <p:cNvSpPr>
            <a:spLocks noGrp="1" noEditPoints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65" name="PlaceHolder 4"/>
          <p:cNvSpPr>
            <a:spLocks noGrp="1" noEditPoints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66" name="PlaceHolder 5"/>
          <p:cNvSpPr>
            <a:spLocks noGrp="1" noEditPoints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68" name="PlaceHolder 2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69" name="PlaceHolder 3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endParaRPr lang="pt-BR" sz="1800" b="0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pic>
        <p:nvPicPr>
          <p:cNvPr id="70" name="Imagem 69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Imagem 70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 noEditPoints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Click to edit the title text format</a:t>
            </a:r>
          </a:p>
        </p:txBody>
      </p:sp>
      <p:sp>
        <p:nvSpPr>
          <p:cNvPr id="37" name="PlaceHolder 2"/>
          <p:cNvSpPr>
            <a:spLocks noGrp="1" noEditPoints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lvl="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Relationship Id="rId5" Type="http://schemas.openxmlformats.org/officeDocument/2006/relationships/hyperlink" Target="https://www.dirc.ufscar.br/riscos/planilha-registro-de-riscos.xlsx/view" TargetMode="External"/><Relationship Id="rId4" Type="http://schemas.openxmlformats.org/officeDocument/2006/relationships/hyperlink" Target="https://www.dirc.ufscar.br/riscos/manual-gestao-de-riscos-ufscar.docx/view&#8203;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rc.ufscar.br/riscos/planilha-registro-de-riscos.xlsx/view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231046" y="806206"/>
            <a:ext cx="9561794" cy="8245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 dirty="0"/>
          </a:p>
        </p:txBody>
      </p:sp>
      <p:sp>
        <p:nvSpPr>
          <p:cNvPr id="114" name="CustomShape 2"/>
          <p:cNvSpPr/>
          <p:nvPr/>
        </p:nvSpPr>
        <p:spPr>
          <a:xfrm>
            <a:off x="7510" y="871856"/>
            <a:ext cx="10008864" cy="6219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pt-BR" sz="2400" b="1" dirty="0">
                <a:solidFill>
                  <a:srgbClr val="FF0000"/>
                </a:solidFill>
              </a:rPr>
              <a:t>ATUALIZAÇÃO DO PLANO DE GESTÃO DE RISCOS - 2023</a:t>
            </a:r>
          </a:p>
        </p:txBody>
      </p:sp>
      <p:sp>
        <p:nvSpPr>
          <p:cNvPr id="115" name="CustomShape 3"/>
          <p:cNvSpPr/>
          <p:nvPr/>
        </p:nvSpPr>
        <p:spPr>
          <a:xfrm>
            <a:off x="10440000" y="3168000"/>
            <a:ext cx="67320" cy="4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6" name="CustomShape 4"/>
          <p:cNvSpPr/>
          <p:nvPr/>
        </p:nvSpPr>
        <p:spPr>
          <a:xfrm>
            <a:off x="8496000" y="4752000"/>
            <a:ext cx="67320" cy="4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5"/>
          <p:cNvSpPr/>
          <p:nvPr/>
        </p:nvSpPr>
        <p:spPr>
          <a:xfrm>
            <a:off x="506652" y="1891387"/>
            <a:ext cx="9067320" cy="2270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pt-BR" b="1" dirty="0"/>
              <a:t>SPDI - Secretaria Geral de Planejamento e Desenvolvimento Institucionais</a:t>
            </a:r>
            <a:endParaRPr lang="pt-BR" dirty="0"/>
          </a:p>
          <a:p>
            <a:pPr algn="ctr">
              <a:lnSpc>
                <a:spcPct val="105000"/>
              </a:lnSpc>
              <a:spcAft>
                <a:spcPts val="600"/>
              </a:spcAft>
              <a:tabLst>
                <a:tab pos="457200" algn="l"/>
                <a:tab pos="449580" algn="l"/>
              </a:tabLst>
            </a:pPr>
            <a:r>
              <a:rPr lang="pt-BR" sz="1800" dirty="0">
                <a:solidFill>
                  <a:srgbClr val="00000A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Pedro Carlos Oprime</a:t>
            </a:r>
          </a:p>
          <a:p>
            <a:pPr algn="ctr"/>
            <a:r>
              <a:rPr lang="pt-BR" dirty="0"/>
              <a:t> </a:t>
            </a:r>
          </a:p>
          <a:p>
            <a:pPr algn="ctr"/>
            <a:r>
              <a:rPr lang="pt-BR" b="1" dirty="0"/>
              <a:t>DIRC  - Departamento de Integridade, Riscos e Controles Internos</a:t>
            </a:r>
            <a:endParaRPr lang="pt-BR" dirty="0"/>
          </a:p>
          <a:p>
            <a:pPr algn="ctr"/>
            <a:r>
              <a:rPr lang="pt-BR" u="sng" dirty="0"/>
              <a:t>Feliz</a:t>
            </a:r>
            <a:r>
              <a:rPr lang="pt-BR" dirty="0"/>
              <a:t>ardo Delgado</a:t>
            </a:r>
          </a:p>
          <a:p>
            <a:pPr algn="ctr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Caixa de Texto 1">
            <a:extLst>
              <a:ext uri="{FF2B5EF4-FFF2-40B4-BE49-F238E27FC236}">
                <a16:creationId xmlns:a16="http://schemas.microsoft.com/office/drawing/2014/main" id="{4D044F7F-9C2B-46B1-8958-D685BF70B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046" y="139392"/>
            <a:ext cx="9561793" cy="562269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pt-BR" altLang="pt-BR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UFSCar - UNIVERSIDADE FEDERAL DE SÃO CARLOS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6F5683D-93CA-442A-B85F-FF86BC99917C}"/>
              </a:ext>
            </a:extLst>
          </p:cNvPr>
          <p:cNvSpPr txBox="1"/>
          <p:nvPr/>
        </p:nvSpPr>
        <p:spPr>
          <a:xfrm>
            <a:off x="4389786" y="5677776"/>
            <a:ext cx="5602898" cy="954107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PGIRC-UFSCar</a:t>
            </a:r>
          </a:p>
          <a:p>
            <a:pPr algn="ctr"/>
            <a:r>
              <a:rPr lang="pt-BR" b="1" dirty="0">
                <a:solidFill>
                  <a:schemeClr val="bg1"/>
                </a:solidFill>
              </a:rPr>
              <a:t>Política de Gestão de Integridade, Riscos e Controles Internos </a:t>
            </a:r>
            <a:endParaRPr lang="pt-BR" b="1" dirty="0"/>
          </a:p>
        </p:txBody>
      </p:sp>
      <p:grpSp>
        <p:nvGrpSpPr>
          <p:cNvPr id="16" name="Group 4">
            <a:extLst>
              <a:ext uri="{FF2B5EF4-FFF2-40B4-BE49-F238E27FC236}">
                <a16:creationId xmlns:a16="http://schemas.microsoft.com/office/drawing/2014/main" id="{832EE2DF-F459-400F-9A4D-F438590933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20232" y="4003985"/>
            <a:ext cx="6047650" cy="1231206"/>
            <a:chOff x="1969" y="3413"/>
            <a:chExt cx="2968" cy="608"/>
          </a:xfrm>
        </p:grpSpPr>
        <p:sp>
          <p:nvSpPr>
            <p:cNvPr id="17" name="AutoShape 3">
              <a:extLst>
                <a:ext uri="{FF2B5EF4-FFF2-40B4-BE49-F238E27FC236}">
                  <a16:creationId xmlns:a16="http://schemas.microsoft.com/office/drawing/2014/main" id="{D9A62F51-A165-4558-96D6-C149E52A7A8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69" y="3446"/>
              <a:ext cx="2968" cy="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 sz="1200"/>
            </a:p>
          </p:txBody>
        </p:sp>
        <p:pic>
          <p:nvPicPr>
            <p:cNvPr id="18" name="Picture 5">
              <a:extLst>
                <a:ext uri="{FF2B5EF4-FFF2-40B4-BE49-F238E27FC236}">
                  <a16:creationId xmlns:a16="http://schemas.microsoft.com/office/drawing/2014/main" id="{E3EF7645-AF56-4D68-8FC0-8B8B34D68D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" y="3413"/>
              <a:ext cx="2792" cy="535"/>
            </a:xfrm>
            <a:prstGeom prst="rect">
              <a:avLst/>
            </a:prstGeom>
            <a:noFill/>
            <a:ln>
              <a:noFill/>
            </a:ln>
            <a:effectLst>
              <a:softEdge rad="63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" name="Imagem 5">
            <a:extLst>
              <a:ext uri="{FF2B5EF4-FFF2-40B4-BE49-F238E27FC236}">
                <a16:creationId xmlns:a16="http://schemas.microsoft.com/office/drawing/2014/main" id="{27C95189-8A9F-4A86-A039-4B3384EBA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3" y="4026467"/>
            <a:ext cx="3445851" cy="3281762"/>
          </a:xfrm>
          <a:prstGeom prst="rect">
            <a:avLst/>
          </a:prstGeom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2"/>
          <p:cNvSpPr/>
          <p:nvPr/>
        </p:nvSpPr>
        <p:spPr>
          <a:xfrm>
            <a:off x="504000" y="280800"/>
            <a:ext cx="7015320" cy="12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pt-BR" sz="4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PLANO PARA GESTÃO DE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4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RISCOS DA UFF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3"/>
          <p:cNvSpPr/>
          <p:nvPr/>
        </p:nvSpPr>
        <p:spPr>
          <a:xfrm>
            <a:off x="10440000" y="3168000"/>
            <a:ext cx="67320" cy="4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4"/>
          <p:cNvSpPr/>
          <p:nvPr/>
        </p:nvSpPr>
        <p:spPr>
          <a:xfrm>
            <a:off x="8496000" y="4752000"/>
            <a:ext cx="67320" cy="42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CustomShape 5"/>
          <p:cNvSpPr/>
          <p:nvPr/>
        </p:nvSpPr>
        <p:spPr>
          <a:xfrm>
            <a:off x="707853" y="1235482"/>
            <a:ext cx="8527118" cy="16582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just">
              <a:lnSpc>
                <a:spcPct val="100000"/>
              </a:lnSpc>
            </a:pPr>
            <a:r>
              <a:rPr lang="pt-BR" sz="2000" b="1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Conjunto de atividades coordenadas para a </a:t>
            </a:r>
            <a:r>
              <a:rPr lang="pt-BR" sz="20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identificação</a:t>
            </a:r>
            <a:r>
              <a:rPr lang="pt-BR" sz="2000" b="0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, </a:t>
            </a:r>
            <a:r>
              <a:rPr lang="pt-BR" sz="20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análise e tratamento de riscos</a:t>
            </a:r>
            <a:r>
              <a:rPr lang="pt-BR" sz="2000" b="1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nos processos de gestão de todas unidades organizacionais da UFSCar</a:t>
            </a:r>
            <a:r>
              <a:rPr lang="pt-BR" sz="2000" i="1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.</a:t>
            </a:r>
            <a:endParaRPr lang="pt-B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CustomShape 1">
            <a:extLst>
              <a:ext uri="{FF2B5EF4-FFF2-40B4-BE49-F238E27FC236}">
                <a16:creationId xmlns:a16="http://schemas.microsoft.com/office/drawing/2014/main" id="{813A863D-F722-4F45-9894-A2203DCB5DFA}"/>
              </a:ext>
            </a:extLst>
          </p:cNvPr>
          <p:cNvSpPr/>
          <p:nvPr/>
        </p:nvSpPr>
        <p:spPr>
          <a:xfrm>
            <a:off x="348380" y="179437"/>
            <a:ext cx="9361040" cy="10081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94BA50CB-DE5A-4DC5-8579-60492B442F6C}"/>
              </a:ext>
            </a:extLst>
          </p:cNvPr>
          <p:cNvSpPr/>
          <p:nvPr/>
        </p:nvSpPr>
        <p:spPr>
          <a:xfrm>
            <a:off x="71760" y="280800"/>
            <a:ext cx="10008864" cy="9067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PLANO DE GESTÃO DE RISCOS, </a:t>
            </a:r>
            <a:r>
              <a:rPr lang="pt-BR" sz="3200" b="1" dirty="0">
                <a:solidFill>
                  <a:srgbClr val="FF0000"/>
                </a:solidFill>
              </a:rPr>
              <a:t>o que é</a:t>
            </a:r>
            <a:r>
              <a:rPr lang="pt-BR" sz="4000" b="1" dirty="0">
                <a:solidFill>
                  <a:srgbClr val="FF0000"/>
                </a:solidFill>
              </a:rPr>
              <a:t>?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62D915D-07D2-4347-972B-B9AF52F4A29D}"/>
              </a:ext>
            </a:extLst>
          </p:cNvPr>
          <p:cNvSpPr/>
          <p:nvPr/>
        </p:nvSpPr>
        <p:spPr>
          <a:xfrm>
            <a:off x="59619" y="2988683"/>
            <a:ext cx="9755942" cy="22775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marL="79375" algn="ctr">
              <a:spcAft>
                <a:spcPts val="0"/>
              </a:spcAft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PGIRC-UFSCar </a:t>
            </a:r>
            <a:r>
              <a:rPr lang="pt-BR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(Política de Integridade, Riscos e Controles Internos)</a:t>
            </a:r>
          </a:p>
          <a:p>
            <a:pPr marL="79375" algn="ctr">
              <a:spcAft>
                <a:spcPts val="0"/>
              </a:spcAft>
            </a:pPr>
            <a:r>
              <a:rPr lang="pt-B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(Aprovada na Resolução </a:t>
            </a:r>
            <a:r>
              <a:rPr lang="pt-BR" sz="1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ConsUni</a:t>
            </a:r>
            <a:r>
              <a:rPr lang="pt-B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no.10 de 15 de outubro de 2019)</a:t>
            </a:r>
          </a:p>
          <a:p>
            <a:pPr marL="79375" algn="just">
              <a:spcAft>
                <a:spcPts val="0"/>
              </a:spcAft>
            </a:pPr>
            <a:endParaRPr lang="pt-BR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9375" algn="just">
              <a:spcAft>
                <a:spcPts val="0"/>
              </a:spcAft>
            </a:pP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 GESTÃO DE RISCOS NA UFSCar</a:t>
            </a:r>
            <a:endParaRPr lang="pt-BR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9375" algn="just">
              <a:spcBef>
                <a:spcPts val="1200"/>
              </a:spcBef>
              <a:spcAft>
                <a:spcPts val="0"/>
              </a:spcAft>
            </a:pPr>
            <a:r>
              <a:rPr lang="pt-BR" i="1" dirty="0">
                <a:solidFill>
                  <a:srgbClr val="000000"/>
                </a:solidFill>
                <a:latin typeface="Times New Roman"/>
                <a:ea typeface="Times New Roman" panose="02020603050405020304" pitchFamily="18" charset="0"/>
              </a:rPr>
              <a:t>Art. 5º - </a:t>
            </a:r>
            <a:r>
              <a:rPr lang="pt-BR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 panose="02020603050405020304" pitchFamily="18" charset="0"/>
              </a:rPr>
              <a:t>A gestão de riscos deverá estar integrada </a:t>
            </a:r>
            <a:r>
              <a:rPr lang="pt-BR" b="1" i="1" dirty="0">
                <a:solidFill>
                  <a:srgbClr val="002060"/>
                </a:solidFill>
                <a:highlight>
                  <a:srgbClr val="FFFF00"/>
                </a:highlight>
                <a:latin typeface="Times New Roman"/>
                <a:ea typeface="Times New Roman" panose="02020603050405020304" pitchFamily="18" charset="0"/>
              </a:rPr>
              <a:t>aos processos de planejamento estratégico</a:t>
            </a:r>
            <a:r>
              <a:rPr lang="pt-BR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 panose="02020603050405020304" pitchFamily="18" charset="0"/>
              </a:rPr>
              <a:t>, tático</a:t>
            </a:r>
            <a:r>
              <a:rPr lang="pt-BR" i="1" dirty="0">
                <a:solidFill>
                  <a:srgbClr val="000000"/>
                </a:solidFill>
                <a:latin typeface="Times New Roman"/>
                <a:ea typeface="Times New Roman" panose="02020603050405020304" pitchFamily="18" charset="0"/>
              </a:rPr>
              <a:t> e operacional, à gestão e à cultura organizacional da UFSCar, e </a:t>
            </a:r>
            <a:r>
              <a:rPr lang="pt-BR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 panose="02020603050405020304" pitchFamily="18" charset="0"/>
              </a:rPr>
              <a:t>sua execução deverá considerar o </a:t>
            </a:r>
            <a:r>
              <a:rPr lang="pt-BR" b="1" i="1" dirty="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Times New Roman" panose="02020603050405020304" pitchFamily="18" charset="0"/>
              </a:rPr>
              <a:t>Plano Estratégico da UFSCar </a:t>
            </a:r>
            <a:r>
              <a:rPr lang="pt-BR" i="1" dirty="0">
                <a:solidFill>
                  <a:srgbClr val="000000"/>
                </a:solidFill>
                <a:latin typeface="Times New Roman"/>
                <a:ea typeface="Times New Roman" panose="02020603050405020304" pitchFamily="18" charset="0"/>
              </a:rPr>
              <a:t>e os Princípios da Administração Pública.</a:t>
            </a:r>
            <a:endParaRPr lang="pt-BR" sz="1600" i="1" dirty="0">
              <a:solidFill>
                <a:srgbClr val="000000"/>
              </a:solidFill>
              <a:effectLst/>
              <a:latin typeface="Times New Roman"/>
              <a:ea typeface="Calibri" panose="020F0502020204030204" pitchFamily="34" charset="0"/>
            </a:endParaRPr>
          </a:p>
        </p:txBody>
      </p:sp>
      <p:sp>
        <p:nvSpPr>
          <p:cNvPr id="11" name="CustomShape 1">
            <a:extLst>
              <a:ext uri="{FF2B5EF4-FFF2-40B4-BE49-F238E27FC236}">
                <a16:creationId xmlns:a16="http://schemas.microsoft.com/office/drawing/2014/main" id="{94DFDA61-BB12-47BA-B2B4-C4935796FAC8}"/>
              </a:ext>
            </a:extLst>
          </p:cNvPr>
          <p:cNvSpPr/>
          <p:nvPr/>
        </p:nvSpPr>
        <p:spPr>
          <a:xfrm>
            <a:off x="43783" y="6012085"/>
            <a:ext cx="10036841" cy="15475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BE248C27-BDB0-4B7B-B034-74024064F2E7}"/>
              </a:ext>
            </a:extLst>
          </p:cNvPr>
          <p:cNvSpPr txBox="1"/>
          <p:nvPr/>
        </p:nvSpPr>
        <p:spPr>
          <a:xfrm>
            <a:off x="24770" y="6081159"/>
            <a:ext cx="102251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75">
              <a:spcAft>
                <a:spcPts val="0"/>
              </a:spcAft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PGIRC  </a:t>
            </a:r>
            <a:r>
              <a:rPr lang="pt-BR" sz="1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   </a:t>
            </a:r>
            <a:r>
              <a:rPr lang="pt-BR" sz="17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POLÍTICA DE GESTÃO DE INTEGRIDADE, RISCOS E CONTROLES INTERNOS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2712D670-4C4D-4E83-BBBD-AECD15F9973A}"/>
              </a:ext>
            </a:extLst>
          </p:cNvPr>
          <p:cNvSpPr txBox="1"/>
          <p:nvPr/>
        </p:nvSpPr>
        <p:spPr>
          <a:xfrm>
            <a:off x="24468" y="7011683"/>
            <a:ext cx="100088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75">
              <a:spcAft>
                <a:spcPts val="0"/>
              </a:spcAft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CIRC </a:t>
            </a:r>
            <a:r>
              <a:rPr lang="pt-B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pt-BR" sz="1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   COMITÊ  DE INTEGRIDADE, RISCOS E CONTROLES INTERNOS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4CCD2FD-06A6-4AC6-86B1-947767A51C4C}"/>
              </a:ext>
            </a:extLst>
          </p:cNvPr>
          <p:cNvSpPr txBox="1"/>
          <p:nvPr/>
        </p:nvSpPr>
        <p:spPr>
          <a:xfrm>
            <a:off x="30676" y="6558883"/>
            <a:ext cx="100088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9375">
              <a:spcAft>
                <a:spcPts val="0"/>
              </a:spcAft>
            </a:pPr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DIRC </a:t>
            </a:r>
            <a:r>
              <a:rPr lang="pt-BR" sz="1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pt-BR" sz="1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  DEPARTAMENTO DE INTEGRIDADE, RISCOS E CONTROLES INTERNOS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2"/>
          <p:cNvSpPr/>
          <p:nvPr/>
        </p:nvSpPr>
        <p:spPr>
          <a:xfrm>
            <a:off x="319926" y="1979637"/>
            <a:ext cx="9577064" cy="494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just">
              <a:lnSpc>
                <a:spcPct val="100000"/>
              </a:lnSpc>
            </a:pPr>
            <a:r>
              <a:rPr lang="pt-BR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Por determinação da </a:t>
            </a:r>
            <a:r>
              <a:rPr lang="pt-BR" sz="20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Instrução Normativa Conjunta CGU/MP Nº 1, </a:t>
            </a:r>
            <a:r>
              <a:rPr lang="pt-BR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de 10 de maio de 2016, artigos 13 e 15, a saber:</a:t>
            </a:r>
          </a:p>
          <a:p>
            <a:pPr algn="just"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pt-BR" sz="16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ARTIGO 13: </a:t>
            </a:r>
          </a:p>
          <a:p>
            <a:pPr>
              <a:spcBef>
                <a:spcPts val="600"/>
              </a:spcBef>
            </a:pPr>
            <a:r>
              <a:rPr lang="pt-BR" sz="1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 </a:t>
            </a:r>
            <a:r>
              <a:rPr lang="pt-BR" sz="1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“</a:t>
            </a:r>
            <a:r>
              <a:rPr lang="pt-BR" sz="1600" b="1" i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Os órgãos e entidades do Poder Executivo federal deverão implementar, manter, monitorar e revisar o </a:t>
            </a:r>
            <a:r>
              <a:rPr lang="pt-BR" sz="1600" b="1" i="1" strike="noStrike" spc="-1" dirty="0">
                <a:solidFill>
                  <a:srgbClr val="404040"/>
                </a:solidFill>
                <a:highlight>
                  <a:srgbClr val="FFFF00"/>
                </a:highlight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processo de gestão de riscos, compatível com sua missão e seus objetivos estratégicos”.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pt-BR" sz="1600" b="1" i="1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roid Sans Fallback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pt-BR" sz="16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pt-BR" sz="1600" b="1" dirty="0">
                <a:solidFill>
                  <a:srgbClr val="FF0000"/>
                </a:solidFill>
              </a:rPr>
              <a:t> </a:t>
            </a:r>
            <a:r>
              <a:rPr lang="pt-BR" sz="2000" b="1" dirty="0"/>
              <a:t>CUMPRIR O </a:t>
            </a:r>
            <a:r>
              <a:rPr lang="pt-BR" sz="2000" b="1" dirty="0">
                <a:highlight>
                  <a:srgbClr val="FFFF00"/>
                </a:highlight>
              </a:rPr>
              <a:t>CAPÍTULO 17 DO PDI-UFSCar</a:t>
            </a:r>
            <a:r>
              <a:rPr lang="pt-BR" sz="2000" b="1" dirty="0"/>
              <a:t> (Plano de Gestão de Riscos)   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pt-BR" sz="1600" dirty="0"/>
          </a:p>
          <a:p>
            <a:pPr algn="ctr">
              <a:spcBef>
                <a:spcPts val="600"/>
              </a:spcBef>
            </a:pPr>
            <a:r>
              <a:rPr lang="pt-BR" sz="2000" b="1" dirty="0">
                <a:highlight>
                  <a:srgbClr val="FFFF00"/>
                </a:highlight>
              </a:rPr>
              <a:t> Objetivo 4.6 -  Implementar a Gestão de Integridade e Riscos</a:t>
            </a:r>
            <a:r>
              <a:rPr lang="pt-BR" sz="2000" b="1" dirty="0"/>
              <a:t> 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endParaRPr lang="pt-BR" sz="1600" b="1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AutoNum type="alphaLcParenR"/>
            </a:pPr>
            <a:r>
              <a:rPr lang="pt-BR" sz="1600" dirty="0">
                <a:solidFill>
                  <a:srgbClr val="FF0000"/>
                </a:solidFill>
              </a:rPr>
              <a:t>Implementar a PGIRC - Política de Gestão de Integridade, Riscos e Controles Internos;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AutoNum type="alphaLcParenR"/>
            </a:pPr>
            <a:r>
              <a:rPr lang="pt-BR" sz="1600" dirty="0">
                <a:solidFill>
                  <a:srgbClr val="FF0000"/>
                </a:solidFill>
              </a:rPr>
              <a:t>Elaborar os planos: Gestão de Integridade e Gestão de Riscos;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AutoNum type="alphaLcParenR"/>
            </a:pPr>
            <a:r>
              <a:rPr lang="pt-BR" sz="1600" dirty="0">
                <a:solidFill>
                  <a:srgbClr val="FF0000"/>
                </a:solidFill>
              </a:rPr>
              <a:t>Implementar a gestão de riscos nos processos de gestão da UFSCar.</a:t>
            </a:r>
            <a:endParaRPr lang="pt-BR" sz="1600" b="1" i="1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  <a:ea typeface="Droid Sans Fallback"/>
            </a:endParaRPr>
          </a:p>
        </p:txBody>
      </p:sp>
      <p:sp>
        <p:nvSpPr>
          <p:cNvPr id="131" name="CustomShape 3"/>
          <p:cNvSpPr/>
          <p:nvPr/>
        </p:nvSpPr>
        <p:spPr>
          <a:xfrm>
            <a:off x="287784" y="257455"/>
            <a:ext cx="9505056" cy="12578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4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MOTIVAÇÃO:    </a:t>
            </a:r>
            <a:r>
              <a:rPr lang="pt-BR" sz="4000" b="1" strike="noStrike" spc="-1" dirty="0"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Por que fazer?</a:t>
            </a:r>
            <a:endParaRPr lang="pt-BR" sz="1800" b="1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68736" y="121448"/>
            <a:ext cx="9406616" cy="4180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3"/>
          <p:cNvSpPr/>
          <p:nvPr/>
        </p:nvSpPr>
        <p:spPr>
          <a:xfrm>
            <a:off x="386224" y="-43305"/>
            <a:ext cx="9190401" cy="6573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2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 PRINCIPAL</a:t>
            </a:r>
            <a:endParaRPr lang="pt-BR" sz="2800" b="1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AC32354-4740-44F3-8BFB-F5AF4270BDFA}"/>
              </a:ext>
            </a:extLst>
          </p:cNvPr>
          <p:cNvSpPr txBox="1"/>
          <p:nvPr/>
        </p:nvSpPr>
        <p:spPr>
          <a:xfrm>
            <a:off x="-72256" y="4067869"/>
            <a:ext cx="10152881" cy="32316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dirty="0">
                <a:highlight>
                  <a:srgbClr val="FFFF00"/>
                </a:highlight>
                <a:latin typeface="Arial Nova"/>
              </a:rPr>
              <a:t>Estruturar o processo de gestão de riscos na UFSCar</a:t>
            </a:r>
            <a:r>
              <a:rPr lang="pt-BR" dirty="0">
                <a:latin typeface="Arial Nova"/>
              </a:rPr>
              <a:t> através da Política de Gestão de Riscos e do Plano de Gestão de Riscos;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dirty="0">
                <a:highlight>
                  <a:srgbClr val="FFFF00"/>
                </a:highlight>
                <a:latin typeface="Arial Nova"/>
              </a:rPr>
              <a:t>Orientar e apoiar as unidades acadêmicas e administrativas na execução de seus respectivos planejamentos estratégicos e planos internos </a:t>
            </a:r>
            <a:r>
              <a:rPr lang="pt-BR" dirty="0">
                <a:latin typeface="Arial Nova"/>
              </a:rPr>
              <a:t>de gestão de riscos;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dirty="0">
                <a:latin typeface="Arial Nova" panose="020B0504020202020204" pitchFamily="34" charset="0"/>
              </a:rPr>
              <a:t> Utilizar a gestão de riscos como instrumento para propor melhorias dos processos organizacionais;</a:t>
            </a: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t-BR" dirty="0">
                <a:latin typeface="Arial Nova" panose="020B0504020202020204" pitchFamily="34" charset="0"/>
              </a:rPr>
              <a:t> Conscientizar a comunidade interna sobre a importância da consolidação de princípios e práticas de gestão de riscos, controles internos e governança.</a:t>
            </a:r>
          </a:p>
        </p:txBody>
      </p:sp>
      <p:sp>
        <p:nvSpPr>
          <p:cNvPr id="7" name="CustomShape 1">
            <a:extLst>
              <a:ext uri="{FF2B5EF4-FFF2-40B4-BE49-F238E27FC236}">
                <a16:creationId xmlns:a16="http://schemas.microsoft.com/office/drawing/2014/main" id="{D86DA665-020A-4063-91BC-6EEABBAEDC52}"/>
              </a:ext>
            </a:extLst>
          </p:cNvPr>
          <p:cNvSpPr/>
          <p:nvPr/>
        </p:nvSpPr>
        <p:spPr>
          <a:xfrm>
            <a:off x="119794" y="3233816"/>
            <a:ext cx="9887637" cy="6350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374DDDB-1CC6-453C-A3A5-DC383A7E1D18}"/>
              </a:ext>
            </a:extLst>
          </p:cNvPr>
          <p:cNvSpPr txBox="1"/>
          <p:nvPr/>
        </p:nvSpPr>
        <p:spPr>
          <a:xfrm>
            <a:off x="2540238" y="3414385"/>
            <a:ext cx="50636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OBJETIVOS GERAIS</a:t>
            </a:r>
            <a:endParaRPr lang="pt-BR" sz="1800" b="1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228" y="1162778"/>
            <a:ext cx="7736770" cy="187206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195228" y="878626"/>
            <a:ext cx="773677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FF00"/>
                </a:solidFill>
              </a:rPr>
              <a:t>          CUMPRIR O OBJETIVO 4.6 DO PDI-UFSCar 2018-2022</a:t>
            </a: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1996916"/>
            <a:ext cx="10080625" cy="3565843"/>
          </a:xfrm>
          <a:prstGeom prst="rect">
            <a:avLst/>
          </a:prstGeom>
        </p:spPr>
      </p:pic>
      <p:sp>
        <p:nvSpPr>
          <p:cNvPr id="11" name="CustomShape 13"/>
          <p:cNvSpPr/>
          <p:nvPr/>
        </p:nvSpPr>
        <p:spPr>
          <a:xfrm>
            <a:off x="1151880" y="467469"/>
            <a:ext cx="7776864" cy="9690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pt-BR" sz="2400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</a:rPr>
              <a:t>CRONOGRAMA SIMPLIFICADO DE EXECUÇÃO</a:t>
            </a:r>
          </a:p>
          <a:p>
            <a:pPr algn="ctr"/>
            <a:r>
              <a:rPr lang="pt-BR" sz="2400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DejaVu Sans"/>
              </a:rPr>
              <a:t>DIRC-UFSCar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4C5BCC8-3D10-4AF0-8221-43AB4FFBC2FD}"/>
              </a:ext>
            </a:extLst>
          </p:cNvPr>
          <p:cNvSpPr txBox="1"/>
          <p:nvPr/>
        </p:nvSpPr>
        <p:spPr>
          <a:xfrm>
            <a:off x="1959756" y="6158043"/>
            <a:ext cx="622812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https://www.dirc.ufscar.br/riscos/manual-gestao-de-riscos-ufscar.docx/view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60CC6DC-2711-499A-B8AA-29B2150A6396}"/>
              </a:ext>
            </a:extLst>
          </p:cNvPr>
          <p:cNvSpPr txBox="1"/>
          <p:nvPr/>
        </p:nvSpPr>
        <p:spPr>
          <a:xfrm>
            <a:off x="961139" y="5837534"/>
            <a:ext cx="831266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Raleway"/>
                <a:hlinkClick r:id="rId4"/>
              </a:rPr>
              <a:t>Manual  para identificar os riscos nos objetivos do PDI-UFSCar (2018-2022</a:t>
            </a:r>
            <a:endParaRPr lang="en-US">
              <a:solidFill>
                <a:srgbClr val="FF0000"/>
              </a:solidFill>
              <a:latin typeface="Raleway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D9AA3D5-E04C-4DAE-A3D1-9B4C7E30E145}"/>
              </a:ext>
            </a:extLst>
          </p:cNvPr>
          <p:cNvSpPr txBox="1"/>
          <p:nvPr/>
        </p:nvSpPr>
        <p:spPr>
          <a:xfrm>
            <a:off x="418581" y="6937946"/>
            <a:ext cx="940303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inherit"/>
                <a:hlinkClick r:id="rId5"/>
              </a:rPr>
              <a:t>Planilha com o Registro dos Riscos nos objetivos do PDI-UFSCar 2018-2022 (Apêndice A)</a:t>
            </a:r>
            <a:endParaRPr lang="en-US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63277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 descr="Tabela&#10;&#10;Descrição gerada automaticamente">
            <a:extLst>
              <a:ext uri="{FF2B5EF4-FFF2-40B4-BE49-F238E27FC236}">
                <a16:creationId xmlns:a16="http://schemas.microsoft.com/office/drawing/2014/main" id="{44A7327E-8CEC-427D-BDEB-0D4D29717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7" y="2715487"/>
            <a:ext cx="10139964" cy="3147653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F15997E8-2D0E-44DF-83DF-20A9B2DA2FF1}"/>
              </a:ext>
            </a:extLst>
          </p:cNvPr>
          <p:cNvSpPr txBox="1"/>
          <p:nvPr/>
        </p:nvSpPr>
        <p:spPr>
          <a:xfrm>
            <a:off x="333133" y="1382459"/>
            <a:ext cx="940303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inherit"/>
                <a:hlinkClick r:id="rId3"/>
              </a:rPr>
              <a:t>Planilha com o Registro dos Riscos nos objetivos do PDI-UFSCar 2018-2022 (Apêndice A)</a:t>
            </a:r>
            <a:endParaRPr lang="en-US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40794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128240" y="1933920"/>
            <a:ext cx="7890120" cy="453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tint val="40000"/>
              <a:hueOff val="0"/>
              <a:satOff val="0"/>
              <a:lumOff val="0"/>
              <a:alphaOff val="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2"/>
          <p:cNvSpPr/>
          <p:nvPr/>
        </p:nvSpPr>
        <p:spPr>
          <a:xfrm>
            <a:off x="435960" y="3297240"/>
            <a:ext cx="1779840" cy="1812960"/>
          </a:xfrm>
          <a:prstGeom prst="roundRect">
            <a:avLst>
              <a:gd name="adj" fmla="val 16667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5880" tIns="155880" rIns="68760" bIns="155880" anchor="ctr"/>
          <a:lstStyle/>
          <a:p>
            <a:pPr algn="ctr">
              <a:lnSpc>
                <a:spcPct val="90000"/>
              </a:lnSpc>
            </a:pPr>
            <a:r>
              <a:rPr lang="pt-BR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Entendimento do contexto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CustomShape 3"/>
          <p:cNvSpPr/>
          <p:nvPr/>
        </p:nvSpPr>
        <p:spPr>
          <a:xfrm>
            <a:off x="2309760" y="3297240"/>
            <a:ext cx="1779840" cy="1812960"/>
          </a:xfrm>
          <a:prstGeom prst="roundRect">
            <a:avLst>
              <a:gd name="adj" fmla="val 16667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1920" tIns="151920" rIns="64800" bIns="151920" anchor="ctr"/>
          <a:lstStyle/>
          <a:p>
            <a:pPr algn="ctr">
              <a:lnSpc>
                <a:spcPct val="90000"/>
              </a:lnSpc>
            </a:pPr>
            <a:r>
              <a:rPr lang="pt-BR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Identificação, análise e avaliação de riscos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4"/>
          <p:cNvSpPr/>
          <p:nvPr/>
        </p:nvSpPr>
        <p:spPr>
          <a:xfrm>
            <a:off x="4183560" y="3297240"/>
            <a:ext cx="1779840" cy="1812960"/>
          </a:xfrm>
          <a:prstGeom prst="roundRect">
            <a:avLst>
              <a:gd name="adj" fmla="val 16667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1920" tIns="151920" rIns="64800" bIns="151920" anchor="ctr"/>
          <a:lstStyle/>
          <a:p>
            <a:pPr algn="ctr">
              <a:lnSpc>
                <a:spcPct val="90000"/>
              </a:lnSpc>
            </a:pPr>
            <a:r>
              <a:rPr lang="pt-BR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Tratamento dos riscos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5"/>
          <p:cNvSpPr/>
          <p:nvPr/>
        </p:nvSpPr>
        <p:spPr>
          <a:xfrm>
            <a:off x="6057360" y="3297240"/>
            <a:ext cx="1779840" cy="1812960"/>
          </a:xfrm>
          <a:prstGeom prst="roundRect">
            <a:avLst>
              <a:gd name="adj" fmla="val 16667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1920" tIns="151920" rIns="64800" bIns="151920" anchor="ctr"/>
          <a:lstStyle/>
          <a:p>
            <a:pPr algn="ctr">
              <a:lnSpc>
                <a:spcPct val="90000"/>
              </a:lnSpc>
            </a:pPr>
            <a:r>
              <a:rPr lang="pt-BR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Comunicação e consulta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CustomShape 6"/>
          <p:cNvSpPr/>
          <p:nvPr/>
        </p:nvSpPr>
        <p:spPr>
          <a:xfrm>
            <a:off x="7931160" y="3297240"/>
            <a:ext cx="1779840" cy="1812960"/>
          </a:xfrm>
          <a:prstGeom prst="roundRect">
            <a:avLst>
              <a:gd name="adj" fmla="val 16667"/>
            </a:avLst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round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51920" tIns="151920" rIns="64800" bIns="151920" anchor="ctr"/>
          <a:lstStyle/>
          <a:p>
            <a:pPr algn="ctr">
              <a:lnSpc>
                <a:spcPct val="90000"/>
              </a:lnSpc>
            </a:pPr>
            <a:r>
              <a:rPr lang="pt-BR" sz="16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Monitoramento e revisão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7"/>
          <p:cNvSpPr/>
          <p:nvPr/>
        </p:nvSpPr>
        <p:spPr>
          <a:xfrm>
            <a:off x="503640" y="5326200"/>
            <a:ext cx="1507320" cy="72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 que queremos alcançar?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CustomShape 8"/>
          <p:cNvSpPr/>
          <p:nvPr/>
        </p:nvSpPr>
        <p:spPr>
          <a:xfrm>
            <a:off x="2304000" y="5372280"/>
            <a:ext cx="165168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 que pode nos afetar?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 que é mais importante?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9"/>
          <p:cNvSpPr/>
          <p:nvPr/>
        </p:nvSpPr>
        <p:spPr>
          <a:xfrm>
            <a:off x="2304000" y="3174480"/>
            <a:ext cx="823320" cy="3913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37609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2, 3 e 4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10"/>
          <p:cNvSpPr/>
          <p:nvPr/>
        </p:nvSpPr>
        <p:spPr>
          <a:xfrm>
            <a:off x="287640" y="3166200"/>
            <a:ext cx="409320" cy="3913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37609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11"/>
          <p:cNvSpPr/>
          <p:nvPr/>
        </p:nvSpPr>
        <p:spPr>
          <a:xfrm>
            <a:off x="5976360" y="3166200"/>
            <a:ext cx="409320" cy="3913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37609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CustomShape 12"/>
          <p:cNvSpPr/>
          <p:nvPr/>
        </p:nvSpPr>
        <p:spPr>
          <a:xfrm>
            <a:off x="4176360" y="3174480"/>
            <a:ext cx="409320" cy="3913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37609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CustomShape 13"/>
          <p:cNvSpPr/>
          <p:nvPr/>
        </p:nvSpPr>
        <p:spPr>
          <a:xfrm>
            <a:off x="7917480" y="3174480"/>
            <a:ext cx="409320" cy="3913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37609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CustomShape 14"/>
          <p:cNvSpPr/>
          <p:nvPr/>
        </p:nvSpPr>
        <p:spPr>
          <a:xfrm>
            <a:off x="4248360" y="5398200"/>
            <a:ext cx="1651680" cy="51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 que devemos fazer?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15"/>
          <p:cNvSpPr/>
          <p:nvPr/>
        </p:nvSpPr>
        <p:spPr>
          <a:xfrm>
            <a:off x="6109560" y="5275080"/>
            <a:ext cx="1662480" cy="136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 quem comunicar?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Que partes interessadas consultar?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CustomShape 16"/>
          <p:cNvSpPr/>
          <p:nvPr/>
        </p:nvSpPr>
        <p:spPr>
          <a:xfrm>
            <a:off x="8053560" y="5415480"/>
            <a:ext cx="1529640" cy="2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14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 que mudou?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17"/>
          <p:cNvSpPr/>
          <p:nvPr/>
        </p:nvSpPr>
        <p:spPr>
          <a:xfrm>
            <a:off x="0" y="179280"/>
            <a:ext cx="9792840" cy="14342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 dirty="0"/>
          </a:p>
        </p:txBody>
      </p:sp>
      <p:sp>
        <p:nvSpPr>
          <p:cNvPr id="179" name="CustomShape 18"/>
          <p:cNvSpPr/>
          <p:nvPr/>
        </p:nvSpPr>
        <p:spPr>
          <a:xfrm>
            <a:off x="0" y="107280"/>
            <a:ext cx="9792840" cy="169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pt-BR" sz="28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METODOLOGIA </a:t>
            </a:r>
          </a:p>
          <a:p>
            <a:pPr algn="ctr">
              <a:lnSpc>
                <a:spcPct val="100000"/>
              </a:lnSpc>
            </a:pPr>
            <a:r>
              <a:rPr lang="pt-BR" sz="28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FLUXO SEGUIDO PELAS UNIDADES ORGANIZACIONAIS</a:t>
            </a:r>
            <a:endParaRPr lang="pt-BR" sz="2800" b="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9066</TotalTime>
  <Words>1494</Words>
  <Application>Microsoft Office PowerPoint</Application>
  <PresentationFormat>Personalizar</PresentationFormat>
  <Paragraphs>165</Paragraphs>
  <Slides>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PARA GESTÃO DE  RISCOS DA UFF</dc:title>
  <dc:creator>STI</dc:creator>
  <cp:lastModifiedBy>Feliz-UFSCar</cp:lastModifiedBy>
  <cp:revision>386</cp:revision>
  <dcterms:created xsi:type="dcterms:W3CDTF">2017-11-06T14:48:04Z</dcterms:created>
  <dcterms:modified xsi:type="dcterms:W3CDTF">2022-02-17T19:23:07Z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1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17</vt:i4>
  </property>
</Properties>
</file>